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258" r:id="rId6"/>
    <p:sldId id="264" r:id="rId7"/>
    <p:sldId id="260" r:id="rId8"/>
    <p:sldId id="261" r:id="rId9"/>
    <p:sldId id="262" r:id="rId10"/>
    <p:sldId id="274" r:id="rId11"/>
    <p:sldId id="272" r:id="rId12"/>
    <p:sldId id="27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Seri Kennedy" initials="SK" lastIdx="10" clrIdx="0">
    <p:extLst>
      <p:ext uri="{19B8F6BF-5375-455C-9EA6-DF929625EA0E}">
        <p15:presenceInfo xmlns:p15="http://schemas.microsoft.com/office/powerpoint/2012/main" userId="S-1-5-21-4137510095-3581489873-3263278309-6215" providerId="AD"/>
      </p:ext>
    </p:extLst>
  </p:cmAuthor>
  <p:cmAuthor id="2" name="Michelle Casale" initials="MC" lastIdx="1" clrIdx="1">
    <p:extLst>
      <p:ext uri="{19B8F6BF-5375-455C-9EA6-DF929625EA0E}">
        <p15:presenceInfo xmlns:p15="http://schemas.microsoft.com/office/powerpoint/2012/main" userId="S-1-5-21-4137510095-3581489873-3263278309-32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CE39"/>
    <a:srgbClr val="F2F3F0"/>
    <a:srgbClr val="004282"/>
    <a:srgbClr val="2484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9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9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9EA637-D75F-4BD8-9702-CF08DE23721A}" type="datetimeFigureOut">
              <a:rPr lang="en-US" smtClean="0"/>
              <a:t>4/7/2025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E1B39-FBD3-4D6E-B590-1BEE80D412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6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5477" y="2529015"/>
            <a:ext cx="10996497" cy="980947"/>
          </a:xfrm>
        </p:spPr>
        <p:txBody>
          <a:bodyPr anchor="b">
            <a:noAutofit/>
          </a:bodyPr>
          <a:lstStyle>
            <a:lvl1pPr algn="l">
              <a:defRPr sz="4000" u="sng" baseline="0">
                <a:solidFill>
                  <a:srgbClr val="A6CE39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05476" y="3534676"/>
            <a:ext cx="10996498" cy="458031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2" y="418974"/>
            <a:ext cx="2148280" cy="1179167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605476" y="4348163"/>
            <a:ext cx="10995974" cy="363796"/>
          </a:xfrm>
        </p:spPr>
        <p:txBody>
          <a:bodyPr/>
          <a:lstStyle>
            <a:lvl1pPr marL="0" indent="0">
              <a:buNone/>
              <a:defRPr baseline="0">
                <a:solidFill>
                  <a:srgbClr val="2484C6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8826500" y="1296955"/>
            <a:ext cx="2774950" cy="301658"/>
          </a:xfrm>
        </p:spPr>
        <p:txBody>
          <a:bodyPr>
            <a:normAutofit/>
          </a:bodyPr>
          <a:lstStyle>
            <a:lvl1pPr marL="0" indent="0" algn="r">
              <a:buNone/>
              <a:defRPr sz="1600" baseline="0">
                <a:solidFill>
                  <a:srgbClr val="2484C6"/>
                </a:solidFill>
              </a:defRPr>
            </a:lvl1pPr>
          </a:lstStyle>
          <a:p>
            <a:pPr lvl="0"/>
            <a:r>
              <a:rPr lang="en-US" dirty="0"/>
              <a:t>Month Year</a:t>
            </a:r>
          </a:p>
        </p:txBody>
      </p:sp>
    </p:spTree>
    <p:extLst>
      <p:ext uri="{BB962C8B-B14F-4D97-AF65-F5344CB8AC3E}">
        <p14:creationId xmlns:p14="http://schemas.microsoft.com/office/powerpoint/2010/main" val="109874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51577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5157787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6294"/>
            <a:ext cx="5183188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7822"/>
            <a:ext cx="5183188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43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381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69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468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418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514600"/>
            <a:ext cx="10515600" cy="904875"/>
          </a:xfrm>
        </p:spPr>
        <p:txBody>
          <a:bodyPr anchor="b">
            <a:normAutofit/>
          </a:bodyPr>
          <a:lstStyle>
            <a:lvl1pPr>
              <a:defRPr sz="4000" u="sng" baseline="0">
                <a:solidFill>
                  <a:schemeClr val="bg1"/>
                </a:solidFill>
                <a:uFill>
                  <a:solidFill>
                    <a:srgbClr val="A6CE39"/>
                  </a:solidFill>
                </a:u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19476"/>
            <a:ext cx="10515600" cy="8845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A6CE3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51" y="4991446"/>
            <a:ext cx="2148280" cy="11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730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2514600"/>
            <a:ext cx="10515600" cy="904875"/>
          </a:xfrm>
        </p:spPr>
        <p:txBody>
          <a:bodyPr anchor="b">
            <a:normAutofit/>
          </a:bodyPr>
          <a:lstStyle>
            <a:lvl1pPr>
              <a:defRPr sz="4000" u="sng" baseline="0">
                <a:solidFill>
                  <a:srgbClr val="004282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3419476"/>
            <a:ext cx="10515600" cy="884584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</a:t>
            </a:r>
            <a:r>
              <a:rPr lang="en-US" dirty="0" err="1"/>
              <a:t>Subheader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51" y="4991446"/>
            <a:ext cx="2148280" cy="117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59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365126"/>
            <a:ext cx="1051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Agenda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367481"/>
            <a:ext cx="10515600" cy="4809482"/>
          </a:xfrm>
        </p:spPr>
        <p:txBody>
          <a:bodyPr/>
          <a:lstStyle>
            <a:lvl1pPr marL="457200" indent="-457200">
              <a:buClr>
                <a:srgbClr val="A6CE39"/>
              </a:buClr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3999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6410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05350" y="6115050"/>
            <a:ext cx="74866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"/>
            <a:ext cx="4705350" cy="6191250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3667125" cy="5826125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5505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1158" y="6356350"/>
            <a:ext cx="1831717" cy="365125"/>
          </a:xfrm>
        </p:spPr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9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705350" y="6115050"/>
            <a:ext cx="7486650" cy="742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4705350" cy="6857999"/>
          </a:xfrm>
          <a:prstGeom prst="rect">
            <a:avLst/>
          </a:prstGeom>
          <a:solidFill>
            <a:srgbClr val="A6C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65125"/>
            <a:ext cx="3667125" cy="5826125"/>
          </a:xfrm>
        </p:spPr>
        <p:txBody>
          <a:bodyPr anchor="t"/>
          <a:lstStyle>
            <a:lvl1pPr>
              <a:defRPr>
                <a:solidFill>
                  <a:srgbClr val="00428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55054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06" y="6295253"/>
            <a:ext cx="776525" cy="426225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741158" y="6356350"/>
            <a:ext cx="1831717" cy="365125"/>
          </a:xfrm>
        </p:spPr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07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7481"/>
            <a:ext cx="5181600" cy="48094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367481"/>
            <a:ext cx="5181600" cy="480948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728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107330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10733087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15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sub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176963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107330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10733087" cy="425184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7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61517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326293"/>
            <a:ext cx="5157787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937822"/>
            <a:ext cx="5157787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326294"/>
            <a:ext cx="5183188" cy="444842"/>
          </a:xfrm>
        </p:spPr>
        <p:txBody>
          <a:bodyPr anchor="b">
            <a:normAutofit/>
          </a:bodyPr>
          <a:lstStyle>
            <a:lvl1pPr marL="0" indent="0">
              <a:buNone/>
              <a:defRPr sz="2400" b="1">
                <a:solidFill>
                  <a:srgbClr val="A6CE3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1937822"/>
            <a:ext cx="5183188" cy="42518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2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rgbClr val="004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367481"/>
            <a:ext cx="10515600" cy="48094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41158" y="6356350"/>
            <a:ext cx="183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2484C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25" y="6295249"/>
            <a:ext cx="776525" cy="4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6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50" r:id="rId3"/>
    <p:sldLayoutId id="2147483660" r:id="rId4"/>
    <p:sldLayoutId id="2147483661" r:id="rId5"/>
    <p:sldLayoutId id="2147483681" r:id="rId6"/>
    <p:sldLayoutId id="2147483693" r:id="rId7"/>
    <p:sldLayoutId id="2147483694" r:id="rId8"/>
    <p:sldLayoutId id="2147483653" r:id="rId9"/>
    <p:sldLayoutId id="2147483668" r:id="rId10"/>
    <p:sldLayoutId id="2147483654" r:id="rId11"/>
    <p:sldLayoutId id="2147483670" r:id="rId12"/>
    <p:sldLayoutId id="2147483655" r:id="rId13"/>
    <p:sldLayoutId id="2147483672" r:id="rId14"/>
    <p:sldLayoutId id="2147483651" r:id="rId15"/>
    <p:sldLayoutId id="2147483659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282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484C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484C6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mailto:info@fitnh.org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none" dirty="0">
                <a:latin typeface="Asap"/>
              </a:rPr>
              <a:t>What We Do &amp; Who We Serve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3164" y="3612862"/>
            <a:ext cx="2774950" cy="301658"/>
          </a:xfrm>
        </p:spPr>
        <p:txBody>
          <a:bodyPr>
            <a:normAutofit lnSpcReduction="10000"/>
          </a:bodyPr>
          <a:lstStyle/>
          <a:p>
            <a:pPr algn="l"/>
            <a:r>
              <a:rPr lang="en-US" dirty="0"/>
              <a:t>April 2025</a:t>
            </a:r>
          </a:p>
        </p:txBody>
      </p:sp>
    </p:spTree>
    <p:extLst>
      <p:ext uri="{BB962C8B-B14F-4D97-AF65-F5344CB8AC3E}">
        <p14:creationId xmlns:p14="http://schemas.microsoft.com/office/powerpoint/2010/main" val="1955419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640" y="3697981"/>
            <a:ext cx="3399360" cy="2282027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>
                <a:latin typeface="Asap" panose="020F0504030202060203" pitchFamily="34" charset="0"/>
              </a:rPr>
              <a:t>We provide individuals and families in need: 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Hunger Relief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Emergency Shelter</a:t>
            </a:r>
          </a:p>
          <a:p>
            <a:pPr marL="457200" lvl="1" indent="0">
              <a:buNone/>
            </a:pPr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Housing (Apartments)</a:t>
            </a:r>
          </a:p>
          <a:p>
            <a:pPr lvl="1"/>
            <a:endParaRPr lang="en-US" dirty="0">
              <a:latin typeface="Asap" panose="020F0504030202060203" pitchFamily="34" charset="0"/>
            </a:endParaRPr>
          </a:p>
          <a:p>
            <a:pPr marL="457200" lvl="1" indent="0">
              <a:buNone/>
            </a:pPr>
            <a:r>
              <a:rPr lang="en-US" sz="2800" dirty="0">
                <a:latin typeface="Asap" panose="020F0504030202060203" pitchFamily="34" charset="0"/>
              </a:rPr>
              <a:t>Supportive Services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About Families in Transition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" y="2000683"/>
            <a:ext cx="662720" cy="54520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44" y="2616319"/>
            <a:ext cx="672354" cy="6805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38" y="3367301"/>
            <a:ext cx="661360" cy="6613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30" y="4099089"/>
            <a:ext cx="707334" cy="6389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649" y="1425390"/>
            <a:ext cx="3587402" cy="23916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804" y="2710660"/>
            <a:ext cx="2987016" cy="2987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Hunger Relief 2024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Dining Services</a:t>
            </a:r>
            <a:endParaRPr lang="en-US" dirty="0">
              <a:solidFill>
                <a:srgbClr val="FF0000"/>
              </a:solidFill>
              <a:latin typeface="Asap" panose="020F050403020206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Served 151,524 meals throughout the year to our program participants.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Pantry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Served 14,199 individuals throughout the year via our food pantry services.</a:t>
            </a:r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0"/>
          <a:stretch/>
        </p:blipFill>
        <p:spPr>
          <a:xfrm rot="16200000">
            <a:off x="1906420" y="2080325"/>
            <a:ext cx="3024520" cy="42741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1"/>
          <a:stretch/>
        </p:blipFill>
        <p:spPr>
          <a:xfrm>
            <a:off x="6463946" y="2705163"/>
            <a:ext cx="4599696" cy="301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72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10" y="365125"/>
            <a:ext cx="4420103" cy="5826125"/>
          </a:xfrm>
        </p:spPr>
        <p:txBody>
          <a:bodyPr/>
          <a:lstStyle/>
          <a:p>
            <a:r>
              <a:rPr lang="en-US" dirty="0">
                <a:latin typeface="Asap" panose="020F0504030202060203"/>
              </a:rPr>
              <a:t>Shelter </a:t>
            </a:r>
            <a:br>
              <a:rPr lang="en-US" dirty="0">
                <a:latin typeface="Asap" panose="020F0504030202060203"/>
              </a:rPr>
            </a:br>
            <a:r>
              <a:rPr lang="en-US" dirty="0">
                <a:latin typeface="Asap" panose="020F0504030202060203"/>
              </a:rPr>
              <a:t>2024 Impact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191124" y="685800"/>
            <a:ext cx="6570241" cy="5505450"/>
          </a:xfrm>
        </p:spPr>
        <p:txBody>
          <a:bodyPr/>
          <a:lstStyle/>
          <a:p>
            <a:endParaRPr lang="en-US" sz="2800" dirty="0">
              <a:latin typeface="Asap" panose="020F0504030202060203" pitchFamily="34" charset="0"/>
            </a:endParaRPr>
          </a:p>
          <a:p>
            <a:r>
              <a:rPr lang="en-US" sz="2800" b="1" dirty="0">
                <a:latin typeface="Asap" panose="020F0504030202060203" pitchFamily="34" charset="0"/>
              </a:rPr>
              <a:t>Family Emergency Shelter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Serving families with children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11 family units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142 individuals served last year</a:t>
            </a:r>
          </a:p>
          <a:p>
            <a:endParaRPr lang="en-US" dirty="0"/>
          </a:p>
          <a:p>
            <a:r>
              <a:rPr lang="en-US" sz="2800" b="1" dirty="0">
                <a:latin typeface="Asap" panose="020F0504030202060203" pitchFamily="34" charset="0"/>
              </a:rPr>
              <a:t>Adult Emergency Shelter 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Serving men and women experiencing homelessness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138 beds</a:t>
            </a:r>
          </a:p>
          <a:p>
            <a:pPr lvl="1"/>
            <a:r>
              <a:rPr lang="en-US" sz="2800" dirty="0">
                <a:latin typeface="Asap" panose="020F0504030202060203" pitchFamily="34" charset="0"/>
              </a:rPr>
              <a:t>661 individuals served last year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10" y="2071152"/>
            <a:ext cx="1442577" cy="1442577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16" y="4131201"/>
            <a:ext cx="1442577" cy="144257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662087" y="2138258"/>
            <a:ext cx="352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latin typeface="Asap" panose="020F0504030202060203" pitchFamily="34" charset="0"/>
              </a:rPr>
              <a:t>Family Emergency Shelter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897899" y="4164754"/>
            <a:ext cx="24872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sap" panose="020F0504030202060203" pitchFamily="34" charset="0"/>
              </a:rPr>
              <a:t>Adult Emergency Shelter </a:t>
            </a:r>
          </a:p>
        </p:txBody>
      </p:sp>
    </p:spTree>
    <p:extLst>
      <p:ext uri="{BB962C8B-B14F-4D97-AF65-F5344CB8AC3E}">
        <p14:creationId xmlns:p14="http://schemas.microsoft.com/office/powerpoint/2010/main" val="1614516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Housing 2024 Impact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367481"/>
            <a:ext cx="9818816" cy="4809482"/>
          </a:xfrm>
        </p:spPr>
        <p:txBody>
          <a:bodyPr/>
          <a:lstStyle/>
          <a:p>
            <a:r>
              <a:rPr lang="en-US" sz="2800" dirty="0">
                <a:latin typeface="Asap" panose="020F0504030202060203" pitchFamily="34" charset="0"/>
              </a:rPr>
              <a:t>240 affordable housing units (apartments) in Manchester </a:t>
            </a:r>
          </a:p>
          <a:p>
            <a:r>
              <a:rPr lang="en-US" sz="2800" dirty="0">
                <a:latin typeface="Asap" panose="020F0504030202060203" pitchFamily="34" charset="0"/>
              </a:rPr>
              <a:t>492 individuals were served through housing last year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8818" y="2969572"/>
            <a:ext cx="2831125" cy="27313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799" y="2983476"/>
            <a:ext cx="2825226" cy="2743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4736" y="2969572"/>
            <a:ext cx="2840563" cy="273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8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Supportive &amp; Clinical Services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27740"/>
            <a:ext cx="10733087" cy="4861923"/>
          </a:xfrm>
        </p:spPr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Case Management (Counselors)</a:t>
            </a:r>
          </a:p>
          <a:p>
            <a:r>
              <a:rPr lang="en-US" dirty="0">
                <a:latin typeface="Asap" panose="020F0504030202060203" pitchFamily="34" charset="0"/>
              </a:rPr>
              <a:t>Skill Building Workshops</a:t>
            </a:r>
          </a:p>
          <a:p>
            <a:r>
              <a:rPr lang="en-US" dirty="0">
                <a:latin typeface="Asap" panose="020F0504030202060203" pitchFamily="34" charset="0"/>
              </a:rPr>
              <a:t>Willows Substance Use Treatment and Recovery Housing</a:t>
            </a:r>
          </a:p>
          <a:p>
            <a:r>
              <a:rPr lang="en-US" dirty="0">
                <a:latin typeface="Asap" panose="020F0504030202060203" pitchFamily="34" charset="0"/>
              </a:rPr>
              <a:t>Social Events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226809"/>
            <a:ext cx="6396331" cy="27821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471" y="3432693"/>
            <a:ext cx="3567073" cy="224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70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  <a:t>2024</a:t>
            </a:r>
            <a:b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</a:br>
            <a:r>
              <a:rPr lang="en-US" dirty="0">
                <a:uFill>
                  <a:solidFill>
                    <a:srgbClr val="A6CE39"/>
                  </a:solidFill>
                </a:uFill>
                <a:latin typeface="Asap"/>
              </a:rPr>
              <a:t>Impact Statistics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7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260" y="1320526"/>
            <a:ext cx="6487430" cy="391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6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sap" panose="020F0504030202060203"/>
              </a:rPr>
              <a:t>How You Can Help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1374391"/>
            <a:ext cx="10733087" cy="4251841"/>
          </a:xfrm>
        </p:spPr>
        <p:txBody>
          <a:bodyPr/>
          <a:lstStyle/>
          <a:p>
            <a:r>
              <a:rPr lang="en-US" dirty="0">
                <a:latin typeface="Asap" panose="020F0504030202060203" pitchFamily="34" charset="0"/>
              </a:rPr>
              <a:t>Have friends and family sponsor your school Walk Against Hunger</a:t>
            </a:r>
          </a:p>
          <a:p>
            <a:r>
              <a:rPr lang="en-US" dirty="0">
                <a:latin typeface="Asap" panose="020F0504030202060203" pitchFamily="34" charset="0"/>
              </a:rPr>
              <a:t>Donate clothes, toys, and other gently used items</a:t>
            </a:r>
          </a:p>
          <a:p>
            <a:r>
              <a:rPr lang="en-US" dirty="0">
                <a:latin typeface="Asap" panose="020F0504030202060203" pitchFamily="34" charset="0"/>
              </a:rPr>
              <a:t>Volunteer at our events, food pantry, Outfitters Thrift Store, or shelters!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0" b="22103"/>
          <a:stretch/>
        </p:blipFill>
        <p:spPr>
          <a:xfrm>
            <a:off x="3336110" y="3074003"/>
            <a:ext cx="5306205" cy="2579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72"/>
          <a:stretch/>
        </p:blipFill>
        <p:spPr>
          <a:xfrm>
            <a:off x="305599" y="3046320"/>
            <a:ext cx="2966107" cy="26352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4" t="-375" r="-3875" b="375"/>
          <a:stretch/>
        </p:blipFill>
        <p:spPr>
          <a:xfrm>
            <a:off x="8706719" y="3046319"/>
            <a:ext cx="3513087" cy="25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11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sap" panose="020F0504030202060203"/>
              </a:rPr>
              <a:t>For more information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191125" y="685800"/>
            <a:ext cx="6381750" cy="24647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484C6"/>
                </a:solidFill>
                <a:latin typeface="Asap" panose="020F0504030202060203" pitchFamily="34" charset="0"/>
              </a:rPr>
              <a:t>Contact Us</a:t>
            </a:r>
          </a:p>
          <a:p>
            <a:pPr marL="0" indent="0">
              <a:buNone/>
            </a:pPr>
            <a:r>
              <a:rPr lang="en-US" sz="2200" b="1" dirty="0">
                <a:solidFill>
                  <a:srgbClr val="004282"/>
                </a:solidFill>
                <a:latin typeface="Asap" panose="020F0504030202060203" pitchFamily="34" charset="0"/>
              </a:rPr>
              <a:t>Families in Transition</a:t>
            </a:r>
          </a:p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122 Market Street</a:t>
            </a:r>
          </a:p>
          <a:p>
            <a:pPr marL="0" indent="0">
              <a:buNone/>
            </a:pPr>
            <a:r>
              <a:rPr lang="en-US" dirty="0">
                <a:latin typeface="Asap" panose="020F0504030202060203" pitchFamily="34" charset="0"/>
              </a:rPr>
              <a:t>Manchester, NH 03101</a:t>
            </a:r>
          </a:p>
          <a:p>
            <a:pPr marL="0" indent="0">
              <a:buNone/>
            </a:pPr>
            <a:r>
              <a:rPr lang="en-US" dirty="0">
                <a:solidFill>
                  <a:srgbClr val="A6CE39"/>
                </a:solidFill>
                <a:latin typeface="Asap" panose="020F0504030202060203" pitchFamily="34" charset="0"/>
              </a:rPr>
              <a:t>P:</a:t>
            </a:r>
            <a:r>
              <a:rPr lang="en-US" dirty="0">
                <a:latin typeface="Asap" panose="020F0504030202060203" pitchFamily="34" charset="0"/>
              </a:rPr>
              <a:t> 603.641.9441</a:t>
            </a:r>
          </a:p>
          <a:p>
            <a:pPr marL="0" indent="0">
              <a:buNone/>
            </a:pPr>
            <a:r>
              <a:rPr lang="en-US" dirty="0">
                <a:solidFill>
                  <a:srgbClr val="A6CE39"/>
                </a:solidFill>
                <a:latin typeface="Asap" panose="020F0504030202060203" pitchFamily="34" charset="0"/>
              </a:rPr>
              <a:t>E:</a:t>
            </a:r>
            <a:r>
              <a:rPr lang="en-US" dirty="0">
                <a:latin typeface="Asap" panose="020F0504030202060203" pitchFamily="34" charset="0"/>
              </a:rPr>
              <a:t> </a:t>
            </a:r>
            <a:r>
              <a:rPr lang="en-US" dirty="0">
                <a:latin typeface="Asap" panose="020F0504030202060203" pitchFamily="34" charset="0"/>
                <a:hlinkClick r:id="rId2"/>
              </a:rPr>
              <a:t>info@fitnh.org</a:t>
            </a:r>
            <a:endParaRPr lang="en-US" dirty="0">
              <a:latin typeface="Asap" panose="020F0504030202060203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BC1D2-E642-41FF-B191-10070FF5D1DA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776" y="3532909"/>
            <a:ext cx="237393" cy="457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2" y="4150230"/>
            <a:ext cx="457200" cy="457200"/>
          </a:xfrm>
          <a:prstGeom prst="rect">
            <a:avLst/>
          </a:prstGeom>
        </p:spPr>
      </p:pic>
      <p:sp>
        <p:nvSpPr>
          <p:cNvPr id="10" name="Text Placeholder 5"/>
          <p:cNvSpPr txBox="1">
            <a:spLocks/>
          </p:cNvSpPr>
          <p:nvPr/>
        </p:nvSpPr>
        <p:spPr>
          <a:xfrm>
            <a:off x="5837396" y="3648666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FITNH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5837396" y="4198532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@FITNH1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5837395" y="4738757"/>
            <a:ext cx="5735479" cy="34792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2484C6"/>
              </a:buClr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sap" panose="020F0504030202060203" pitchFamily="34" charset="0"/>
              </a:rPr>
              <a:t>@FITNH1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872" y="4738757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300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531a2be-5398-4545-9eb1-03f306e247f8">
      <UserInfo>
        <DisplayName>Jeffrey Zwillenberg</DisplayName>
        <AccountId>143</AccountId>
        <AccountType/>
      </UserInfo>
      <UserInfo>
        <DisplayName>Susan Soucy</DisplayName>
        <AccountId>144</AccountId>
        <AccountType/>
      </UserInfo>
    </SharedWithUsers>
    <_activity xmlns="e8fc8e47-109d-46f4-8e03-2227e46d92e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58EDE64C402547986AEDB45A4F7765" ma:contentTypeVersion="16" ma:contentTypeDescription="Create a new document." ma:contentTypeScope="" ma:versionID="bd5222aba9589288a467f7e61c713104">
  <xsd:schema xmlns:xsd="http://www.w3.org/2001/XMLSchema" xmlns:xs="http://www.w3.org/2001/XMLSchema" xmlns:p="http://schemas.microsoft.com/office/2006/metadata/properties" xmlns:ns3="e8fc8e47-109d-46f4-8e03-2227e46d92ef" xmlns:ns4="e531a2be-5398-4545-9eb1-03f306e247f8" targetNamespace="http://schemas.microsoft.com/office/2006/metadata/properties" ma:root="true" ma:fieldsID="43945714f62176483624196875070ee4" ns3:_="" ns4:_="">
    <xsd:import namespace="e8fc8e47-109d-46f4-8e03-2227e46d92ef"/>
    <xsd:import namespace="e531a2be-5398-4545-9eb1-03f306e247f8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CR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fc8e47-109d-46f4-8e03-2227e46d92ef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31a2be-5398-4545-9eb1-03f306e2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D4BCAA-8A05-4708-B50A-F559FE7A7D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B7297B8-69BA-467D-BED5-43D4F972299F}">
  <ds:schemaRefs>
    <ds:schemaRef ds:uri="http://purl.org/dc/elements/1.1/"/>
    <ds:schemaRef ds:uri="http://schemas.microsoft.com/office/2006/metadata/properties"/>
    <ds:schemaRef ds:uri="e531a2be-5398-4545-9eb1-03f306e247f8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8fc8e47-109d-46f4-8e03-2227e46d92ef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16547A-CEF5-40EA-A5F6-04A3A3C2D9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fc8e47-109d-46f4-8e03-2227e46d92ef"/>
    <ds:schemaRef ds:uri="e531a2be-5398-4545-9eb1-03f306e24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905</TotalTime>
  <Words>221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What We Do &amp; Who We Serve</vt:lpstr>
      <vt:lpstr>About Families in Transition</vt:lpstr>
      <vt:lpstr>Hunger Relief 2024 Impact</vt:lpstr>
      <vt:lpstr>Shelter  2024 Impact</vt:lpstr>
      <vt:lpstr>Housing 2024 Impact</vt:lpstr>
      <vt:lpstr>Supportive &amp; Clinical Services</vt:lpstr>
      <vt:lpstr>2024 Impact Statistics</vt:lpstr>
      <vt:lpstr>How You Can Help</vt:lpstr>
      <vt:lpstr>For more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Cziria</dc:creator>
  <cp:lastModifiedBy>Cait MacBrien</cp:lastModifiedBy>
  <cp:revision>97</cp:revision>
  <dcterms:created xsi:type="dcterms:W3CDTF">2021-02-03T15:35:33Z</dcterms:created>
  <dcterms:modified xsi:type="dcterms:W3CDTF">2025-04-07T20:50:58Z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0x0101003758EDE64C402547986AEDB45A4F7765</vt:lpwstr>
  </property>
</Properties>
</file>