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4" r:id="rId7"/>
    <p:sldId id="260" r:id="rId8"/>
    <p:sldId id="261" r:id="rId9"/>
    <p:sldId id="262" r:id="rId10"/>
    <p:sldId id="274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Seri Kennedy" initials="SK" lastIdx="10" clrIdx="0">
    <p:extLst>
      <p:ext uri="{19B8F6BF-5375-455C-9EA6-DF929625EA0E}">
        <p15:presenceInfo xmlns:p15="http://schemas.microsoft.com/office/powerpoint/2012/main" userId="S-1-5-21-4137510095-3581489873-3263278309-6215" providerId="AD"/>
      </p:ext>
    </p:extLst>
  </p:cmAuthor>
  <p:cmAuthor id="2" name="Michelle Casale" initials="MC" lastIdx="1" clrIdx="1">
    <p:extLst>
      <p:ext uri="{19B8F6BF-5375-455C-9EA6-DF929625EA0E}">
        <p15:presenceInfo xmlns:p15="http://schemas.microsoft.com/office/powerpoint/2012/main" userId="S-1-5-21-4137510095-3581489873-3263278309-3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F2F3F0"/>
    <a:srgbClr val="004282"/>
    <a:srgbClr val="24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A637-D75F-4BD8-9702-CF08DE23721A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E1B39-FBD3-4D6E-B590-1BEE80D41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5477" y="2529015"/>
            <a:ext cx="10996497" cy="980947"/>
          </a:xfrm>
        </p:spPr>
        <p:txBody>
          <a:bodyPr anchor="b">
            <a:noAutofit/>
          </a:bodyPr>
          <a:lstStyle>
            <a:lvl1pPr algn="l">
              <a:defRPr sz="4000" u="sng" baseline="0">
                <a:solidFill>
                  <a:srgbClr val="A6CE39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476" y="3534676"/>
            <a:ext cx="10996498" cy="45803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2" y="418974"/>
            <a:ext cx="2148280" cy="117916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5476" y="4348163"/>
            <a:ext cx="10995974" cy="363796"/>
          </a:xfrm>
        </p:spPr>
        <p:txBody>
          <a:bodyPr/>
          <a:lstStyle>
            <a:lvl1pPr marL="0" indent="0">
              <a:buNone/>
              <a:defRPr baseline="0">
                <a:solidFill>
                  <a:srgbClr val="2484C6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8826500" y="1296955"/>
            <a:ext cx="2774950" cy="301658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2484C6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0987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51577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5157787" cy="4251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6294"/>
            <a:ext cx="5183188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37822"/>
            <a:ext cx="5183188" cy="4251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3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8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6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1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514600"/>
            <a:ext cx="10515600" cy="904875"/>
          </a:xfrm>
        </p:spPr>
        <p:txBody>
          <a:bodyPr anchor="b">
            <a:normAutofit/>
          </a:bodyPr>
          <a:lstStyle>
            <a:lvl1pPr>
              <a:defRPr sz="4000" u="sng" baseline="0">
                <a:solidFill>
                  <a:schemeClr val="bg1"/>
                </a:solidFill>
                <a:uFill>
                  <a:solidFill>
                    <a:srgbClr val="A6CE39"/>
                  </a:solidFill>
                </a:u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19476"/>
            <a:ext cx="10515600" cy="8845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6CE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51" y="4991446"/>
            <a:ext cx="2148280" cy="11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514600"/>
            <a:ext cx="10515600" cy="904875"/>
          </a:xfrm>
        </p:spPr>
        <p:txBody>
          <a:bodyPr anchor="b">
            <a:normAutofit/>
          </a:bodyPr>
          <a:lstStyle>
            <a:lvl1pPr>
              <a:defRPr sz="4000" u="sng" baseline="0">
                <a:solidFill>
                  <a:srgbClr val="004282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19476"/>
            <a:ext cx="10515600" cy="8845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51" y="4991446"/>
            <a:ext cx="2148280" cy="11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36512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Agenda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67481"/>
            <a:ext cx="10515600" cy="4809482"/>
          </a:xfrm>
        </p:spPr>
        <p:txBody>
          <a:bodyPr/>
          <a:lstStyle>
            <a:lvl1pPr marL="457200" indent="-457200">
              <a:buClr>
                <a:srgbClr val="A6CE39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9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4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05350" y="6115050"/>
            <a:ext cx="74866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4705350" cy="6191250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25"/>
            <a:ext cx="3667125" cy="58261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91125" y="685800"/>
            <a:ext cx="6381750" cy="5505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1158" y="6356350"/>
            <a:ext cx="1831717" cy="365125"/>
          </a:xfrm>
        </p:spPr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9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05350" y="6115050"/>
            <a:ext cx="74866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705350" cy="6857999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25"/>
            <a:ext cx="3667125" cy="5826125"/>
          </a:xfrm>
        </p:spPr>
        <p:txBody>
          <a:bodyPr anchor="t"/>
          <a:lstStyle>
            <a:lvl1pPr>
              <a:defRPr>
                <a:solidFill>
                  <a:srgbClr val="004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91125" y="685800"/>
            <a:ext cx="6381750" cy="5505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6" y="6295253"/>
            <a:ext cx="776525" cy="42622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1158" y="6356350"/>
            <a:ext cx="1831717" cy="365125"/>
          </a:xfrm>
        </p:spPr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7481"/>
            <a:ext cx="5181600" cy="48094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7481"/>
            <a:ext cx="5181600" cy="48094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2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107330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10733087" cy="4251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107330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10733087" cy="4251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7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51577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5157787" cy="4251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6294"/>
            <a:ext cx="5183188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37822"/>
            <a:ext cx="5183188" cy="4251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67481"/>
            <a:ext cx="10515600" cy="480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1158" y="6356350"/>
            <a:ext cx="183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5" y="6295249"/>
            <a:ext cx="776525" cy="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0" r:id="rId3"/>
    <p:sldLayoutId id="2147483660" r:id="rId4"/>
    <p:sldLayoutId id="2147483661" r:id="rId5"/>
    <p:sldLayoutId id="2147483681" r:id="rId6"/>
    <p:sldLayoutId id="2147483693" r:id="rId7"/>
    <p:sldLayoutId id="2147483694" r:id="rId8"/>
    <p:sldLayoutId id="2147483653" r:id="rId9"/>
    <p:sldLayoutId id="2147483668" r:id="rId10"/>
    <p:sldLayoutId id="2147483654" r:id="rId11"/>
    <p:sldLayoutId id="2147483670" r:id="rId12"/>
    <p:sldLayoutId id="2147483655" r:id="rId13"/>
    <p:sldLayoutId id="2147483672" r:id="rId14"/>
    <p:sldLayoutId id="2147483651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28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84C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info@fitnh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none" dirty="0">
                <a:latin typeface="Asap"/>
              </a:rPr>
              <a:t>What We Do &amp; Who We 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3164" y="3612862"/>
            <a:ext cx="2774950" cy="30165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195541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40" y="3697981"/>
            <a:ext cx="3399360" cy="22820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Asap" panose="020F0504030202060203" pitchFamily="34" charset="0"/>
              </a:rPr>
              <a:t>We provide individuals and families in need: </a:t>
            </a:r>
          </a:p>
          <a:p>
            <a:pPr marL="457200" lvl="1" indent="0">
              <a:buNone/>
            </a:pPr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Hunger Relief</a:t>
            </a:r>
          </a:p>
          <a:p>
            <a:pPr marL="457200" lvl="1" indent="0">
              <a:buNone/>
            </a:pPr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Emergency Shelter</a:t>
            </a:r>
          </a:p>
          <a:p>
            <a:pPr marL="457200" lvl="1" indent="0">
              <a:buNone/>
            </a:pPr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Housing (Apartments)</a:t>
            </a:r>
          </a:p>
          <a:p>
            <a:pPr lvl="1"/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Supportive Services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About Families in Transition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4" y="2000683"/>
            <a:ext cx="662720" cy="545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4" y="2616319"/>
            <a:ext cx="672354" cy="680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8" y="3367301"/>
            <a:ext cx="661360" cy="661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0" y="4099089"/>
            <a:ext cx="707334" cy="63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49" y="1425390"/>
            <a:ext cx="3587402" cy="2391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04" y="2710660"/>
            <a:ext cx="2987016" cy="29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Hunger Relief 2025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Dining Services</a:t>
            </a:r>
            <a:endParaRPr lang="en-US" dirty="0">
              <a:solidFill>
                <a:srgbClr val="FF0000"/>
              </a:solidFill>
              <a:latin typeface="Asap" panose="020F050403020206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Served over 151,000 meals throughout the year to our program participants.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Pantry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Served 14,929 individuals throughout the year via our food pantry services.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/>
          <a:stretch/>
        </p:blipFill>
        <p:spPr>
          <a:xfrm rot="16200000">
            <a:off x="1906420" y="2080325"/>
            <a:ext cx="3024520" cy="4274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"/>
          <a:stretch/>
        </p:blipFill>
        <p:spPr>
          <a:xfrm>
            <a:off x="6463946" y="2705163"/>
            <a:ext cx="4599696" cy="30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10" y="365125"/>
            <a:ext cx="4420103" cy="5826125"/>
          </a:xfrm>
        </p:spPr>
        <p:txBody>
          <a:bodyPr/>
          <a:lstStyle/>
          <a:p>
            <a:r>
              <a:rPr lang="en-US" dirty="0">
                <a:latin typeface="Asap" panose="020F0504030202060203"/>
              </a:rPr>
              <a:t>Shelter </a:t>
            </a:r>
            <a:br>
              <a:rPr lang="en-US" dirty="0">
                <a:latin typeface="Asap" panose="020F0504030202060203"/>
              </a:rPr>
            </a:br>
            <a:r>
              <a:rPr lang="en-US" dirty="0">
                <a:latin typeface="Asap" panose="020F0504030202060203"/>
              </a:rPr>
              <a:t>2025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24" y="685800"/>
            <a:ext cx="6570241" cy="5505450"/>
          </a:xfrm>
        </p:spPr>
        <p:txBody>
          <a:bodyPr/>
          <a:lstStyle/>
          <a:p>
            <a:endParaRPr lang="en-US" sz="2800" dirty="0">
              <a:latin typeface="Asap" panose="020F0504030202060203" pitchFamily="34" charset="0"/>
            </a:endParaRPr>
          </a:p>
          <a:p>
            <a:r>
              <a:rPr lang="en-US" sz="2800" b="1" dirty="0">
                <a:latin typeface="Asap" panose="020F0504030202060203" pitchFamily="34" charset="0"/>
              </a:rPr>
              <a:t>Family Emergency Shelter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Serving families with children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11 family units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115 individuals served last year</a:t>
            </a:r>
          </a:p>
          <a:p>
            <a:endParaRPr lang="en-US" dirty="0"/>
          </a:p>
          <a:p>
            <a:r>
              <a:rPr lang="en-US" sz="2800" b="1" dirty="0">
                <a:latin typeface="Asap" panose="020F0504030202060203" pitchFamily="34" charset="0"/>
              </a:rPr>
              <a:t>Adult Emergency Shelter 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Serving men and women experiencing homelessness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138 beds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698 individuals served last year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0" y="2071152"/>
            <a:ext cx="1442577" cy="1442577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6" y="4131201"/>
            <a:ext cx="1442577" cy="14425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087" y="2138258"/>
            <a:ext cx="352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sap" panose="020F0504030202060203" pitchFamily="34" charset="0"/>
              </a:rPr>
              <a:t>Family Emergency Shelter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7899" y="4164754"/>
            <a:ext cx="248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sap" panose="020F0504030202060203" pitchFamily="34" charset="0"/>
              </a:rPr>
              <a:t>Adult Emergency Shelter </a:t>
            </a:r>
          </a:p>
        </p:txBody>
      </p:sp>
    </p:spTree>
    <p:extLst>
      <p:ext uri="{BB962C8B-B14F-4D97-AF65-F5344CB8AC3E}">
        <p14:creationId xmlns:p14="http://schemas.microsoft.com/office/powerpoint/2010/main" val="161451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Housing 2025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7481"/>
            <a:ext cx="9818816" cy="4809482"/>
          </a:xfrm>
        </p:spPr>
        <p:txBody>
          <a:bodyPr/>
          <a:lstStyle/>
          <a:p>
            <a:r>
              <a:rPr lang="en-US" sz="2800" dirty="0">
                <a:latin typeface="Asap" panose="020F0504030202060203" pitchFamily="34" charset="0"/>
              </a:rPr>
              <a:t>236 affordable housing units (apartments) in Manchester </a:t>
            </a:r>
          </a:p>
          <a:p>
            <a:r>
              <a:rPr lang="en-US" sz="2800" dirty="0">
                <a:latin typeface="Asap" panose="020F0504030202060203" pitchFamily="34" charset="0"/>
              </a:rPr>
              <a:t>370 individuals were served through housing last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818" y="2969572"/>
            <a:ext cx="2831125" cy="273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99" y="2983476"/>
            <a:ext cx="2825226" cy="2743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736" y="2969572"/>
            <a:ext cx="2840563" cy="27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Supportive &amp; Clinical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327740"/>
            <a:ext cx="10733087" cy="4861923"/>
          </a:xfrm>
        </p:spPr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Case Management (Counselors)</a:t>
            </a:r>
          </a:p>
          <a:p>
            <a:r>
              <a:rPr lang="en-US" dirty="0">
                <a:latin typeface="Asap" panose="020F0504030202060203" pitchFamily="34" charset="0"/>
              </a:rPr>
              <a:t>Skill Building Workshops</a:t>
            </a:r>
          </a:p>
          <a:p>
            <a:r>
              <a:rPr lang="en-US" dirty="0">
                <a:latin typeface="Asap" panose="020F0504030202060203" pitchFamily="34" charset="0"/>
              </a:rPr>
              <a:t>Willows Substance Use Treatment and Recovery Housing</a:t>
            </a:r>
          </a:p>
          <a:p>
            <a:r>
              <a:rPr lang="en-US" dirty="0">
                <a:latin typeface="Asap" panose="020F0504030202060203" pitchFamily="34" charset="0"/>
              </a:rPr>
              <a:t>Social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26809"/>
            <a:ext cx="6396331" cy="2782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71" y="3432693"/>
            <a:ext cx="3567073" cy="22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075" y="365125"/>
            <a:ext cx="3445231" cy="5826125"/>
          </a:xfrm>
        </p:spPr>
        <p:txBody>
          <a:bodyPr/>
          <a:lstStyle/>
          <a:p>
            <a:r>
              <a:rPr lang="en-US" dirty="0">
                <a:uFill>
                  <a:solidFill>
                    <a:srgbClr val="A6CE39"/>
                  </a:solidFill>
                </a:uFill>
                <a:latin typeface="Asap"/>
              </a:rPr>
              <a:t>2025</a:t>
            </a:r>
            <a:br>
              <a:rPr lang="en-US" dirty="0">
                <a:uFill>
                  <a:solidFill>
                    <a:srgbClr val="A6CE39"/>
                  </a:solidFill>
                </a:uFill>
                <a:latin typeface="Asap"/>
              </a:rPr>
            </a:br>
            <a:r>
              <a:rPr lang="en-US" dirty="0">
                <a:uFill>
                  <a:solidFill>
                    <a:srgbClr val="A6CE39"/>
                  </a:solidFill>
                </a:uFill>
                <a:latin typeface="Asap"/>
              </a:rPr>
              <a:t>Impact Statistics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989" y="259272"/>
            <a:ext cx="7320206" cy="56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How You Can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374391"/>
            <a:ext cx="10733087" cy="4251841"/>
          </a:xfrm>
        </p:spPr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Have friends and family sponsor your school Walk Against Hunger</a:t>
            </a:r>
          </a:p>
          <a:p>
            <a:r>
              <a:rPr lang="en-US" dirty="0">
                <a:latin typeface="Asap" panose="020F0504030202060203" pitchFamily="34" charset="0"/>
              </a:rPr>
              <a:t>Donate clothes, toys, and other gently used items</a:t>
            </a:r>
          </a:p>
          <a:p>
            <a:r>
              <a:rPr lang="en-US" dirty="0">
                <a:latin typeface="Asap" panose="020F0504030202060203" pitchFamily="34" charset="0"/>
              </a:rPr>
              <a:t>Volunteer at our events, food pantry, Outfitters Thrift Store, or shelters!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0" b="22103"/>
          <a:stretch/>
        </p:blipFill>
        <p:spPr>
          <a:xfrm>
            <a:off x="3336110" y="3074003"/>
            <a:ext cx="5306205" cy="2579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/>
          <a:stretch/>
        </p:blipFill>
        <p:spPr>
          <a:xfrm>
            <a:off x="305599" y="3046320"/>
            <a:ext cx="2966107" cy="2635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-375" r="-3875" b="375"/>
          <a:stretch/>
        </p:blipFill>
        <p:spPr>
          <a:xfrm>
            <a:off x="8706719" y="3046319"/>
            <a:ext cx="3513087" cy="25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1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sap" panose="020F0504030202060203"/>
              </a:rPr>
              <a:t>For more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91125" y="685800"/>
            <a:ext cx="6381750" cy="2464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484C6"/>
                </a:solidFill>
                <a:latin typeface="Asap" panose="020F0504030202060203" pitchFamily="34" charset="0"/>
              </a:rPr>
              <a:t>Contact Us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4282"/>
                </a:solidFill>
                <a:latin typeface="Asap" panose="020F0504030202060203" pitchFamily="34" charset="0"/>
              </a:rPr>
              <a:t>Families in Transition</a:t>
            </a:r>
          </a:p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122 Market Street</a:t>
            </a:r>
          </a:p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Manchester, NH 03101</a:t>
            </a:r>
          </a:p>
          <a:p>
            <a:pPr marL="0" indent="0">
              <a:buNone/>
            </a:pPr>
            <a:r>
              <a:rPr lang="en-US" dirty="0">
                <a:solidFill>
                  <a:srgbClr val="A6CE39"/>
                </a:solidFill>
                <a:latin typeface="Asap" panose="020F0504030202060203" pitchFamily="34" charset="0"/>
              </a:rPr>
              <a:t>P:</a:t>
            </a:r>
            <a:r>
              <a:rPr lang="en-US" dirty="0">
                <a:latin typeface="Asap" panose="020F0504030202060203" pitchFamily="34" charset="0"/>
              </a:rPr>
              <a:t> 603.641.9441</a:t>
            </a:r>
          </a:p>
          <a:p>
            <a:pPr marL="0" indent="0">
              <a:buNone/>
            </a:pPr>
            <a:r>
              <a:rPr lang="en-US" dirty="0">
                <a:solidFill>
                  <a:srgbClr val="A6CE39"/>
                </a:solidFill>
                <a:latin typeface="Asap" panose="020F0504030202060203" pitchFamily="34" charset="0"/>
              </a:rPr>
              <a:t>E:</a:t>
            </a:r>
            <a:r>
              <a:rPr lang="en-US" dirty="0">
                <a:latin typeface="Asap" panose="020F0504030202060203" pitchFamily="34" charset="0"/>
              </a:rPr>
              <a:t> </a:t>
            </a:r>
            <a:r>
              <a:rPr lang="en-US" dirty="0">
                <a:latin typeface="Asap" panose="020F0504030202060203" pitchFamily="34" charset="0"/>
                <a:hlinkClick r:id="rId2"/>
              </a:rPr>
              <a:t>info@fitnh.org</a:t>
            </a:r>
            <a:endParaRPr lang="en-US" dirty="0">
              <a:latin typeface="Asap" panose="020F050403020206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76" y="3532909"/>
            <a:ext cx="23739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2" y="4150230"/>
            <a:ext cx="457200" cy="457200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5837396" y="3648666"/>
            <a:ext cx="5735479" cy="34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sap" panose="020F0504030202060203" pitchFamily="34" charset="0"/>
              </a:rPr>
              <a:t>FITNH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5837396" y="4198532"/>
            <a:ext cx="5735479" cy="34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sap" panose="020F0504030202060203" pitchFamily="34" charset="0"/>
              </a:rPr>
              <a:t>@FITNH1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837395" y="4738757"/>
            <a:ext cx="5735479" cy="34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sap" panose="020F0504030202060203" pitchFamily="34" charset="0"/>
              </a:rPr>
              <a:t>@FITNH1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2" y="47387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0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52387-f6c9-412e-9d2e-469b26d67b12">
      <UserInfo>
        <DisplayName>Jeffrey Zwillenberg</DisplayName>
        <AccountId>143</AccountId>
        <AccountType/>
      </UserInfo>
      <UserInfo>
        <DisplayName>Susan Soucy</DisplayName>
        <AccountId>144</AccountId>
        <AccountType/>
      </UserInfo>
    </SharedWithUsers>
    <lcf76f155ced4ddcb4097134ff3c332f xmlns="ecb2fa83-e13c-4487-b9a0-5a27e0119923">
      <Terms xmlns="http://schemas.microsoft.com/office/infopath/2007/PartnerControls"/>
    </lcf76f155ced4ddcb4097134ff3c332f>
    <Contains xmlns="ecb2fa83-e13c-4487-b9a0-5a27e0119923" xsi:nil="true"/>
    <TaxCatchAll xmlns="51a52387-f6c9-412e-9d2e-469b26d67b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A394CCDDD7146A8F314ACE12D503C" ma:contentTypeVersion="20" ma:contentTypeDescription="Create a new document." ma:contentTypeScope="" ma:versionID="0b1985b958cf3b1614cb5f43a8687aae">
  <xsd:schema xmlns:xsd="http://www.w3.org/2001/XMLSchema" xmlns:xs="http://www.w3.org/2001/XMLSchema" xmlns:p="http://schemas.microsoft.com/office/2006/metadata/properties" xmlns:ns2="ecb2fa83-e13c-4487-b9a0-5a27e0119923" xmlns:ns3="51a52387-f6c9-412e-9d2e-469b26d67b12" targetNamespace="http://schemas.microsoft.com/office/2006/metadata/properties" ma:root="true" ma:fieldsID="0400cae257aa961188f89c040645df7c" ns2:_="" ns3:_="">
    <xsd:import namespace="ecb2fa83-e13c-4487-b9a0-5a27e0119923"/>
    <xsd:import namespace="51a52387-f6c9-412e-9d2e-469b26d67b12"/>
    <xsd:element name="properties">
      <xsd:complexType>
        <xsd:sequence>
          <xsd:element name="documentManagement">
            <xsd:complexType>
              <xsd:all>
                <xsd:element ref="ns2:Contain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2fa83-e13c-4487-b9a0-5a27e0119923" elementFormDefault="qualified">
    <xsd:import namespace="http://schemas.microsoft.com/office/2006/documentManagement/types"/>
    <xsd:import namespace="http://schemas.microsoft.com/office/infopath/2007/PartnerControls"/>
    <xsd:element name="Contains" ma:index="3" nillable="true" ma:displayName="Contains" ma:format="Dropdown" ma:internalName="Contains" ma:readOnly="fals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19317a0-2459-4c31-b572-c3e0a694a2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52387-f6c9-412e-9d2e-469b26d67b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9b00c6aa-9dc9-49eb-b19d-cd6caff5987c}" ma:internalName="TaxCatchAll" ma:readOnly="false" ma:showField="CatchAllData" ma:web="51a52387-f6c9-412e-9d2e-469b26d67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4BCAA-8A05-4708-B50A-F559FE7A7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297B8-69BA-467D-BED5-43D4F972299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1a52387-f6c9-412e-9d2e-469b26d67b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cb2fa83-e13c-4487-b9a0-5a27e011992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C784C0-7CE9-43E3-95B7-D7FA4A2E4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2fa83-e13c-4487-b9a0-5a27e0119923"/>
    <ds:schemaRef ds:uri="51a52387-f6c9-412e-9d2e-469b26d67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222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We Do &amp; Who We Serve</vt:lpstr>
      <vt:lpstr>About Families in Transition</vt:lpstr>
      <vt:lpstr>Hunger Relief 2025 Impact</vt:lpstr>
      <vt:lpstr>Shelter  2025 Impact</vt:lpstr>
      <vt:lpstr>Housing 2025 Impact</vt:lpstr>
      <vt:lpstr>Supportive &amp; Clinical Services</vt:lpstr>
      <vt:lpstr>2025 Impact Statistics</vt:lpstr>
      <vt:lpstr>How You Can Help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Cziria</dc:creator>
  <cp:lastModifiedBy>Michelle Casale</cp:lastModifiedBy>
  <cp:revision>107</cp:revision>
  <dcterms:created xsi:type="dcterms:W3CDTF">2021-02-03T15:35:33Z</dcterms:created>
  <dcterms:modified xsi:type="dcterms:W3CDTF">2026-03-24T14:21:05Z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0x0101006EFA394CCDDD7146A8F314ACE12D503C</vt:lpwstr>
  </property>
  <property fmtid="{D5CDD505-2E9C-101B-9397-08002B2CF9AE}" pid="3" name="MediaServiceImageTags">
    <vt:lpwstr/>
  </property>
</Properties>
</file>